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6" r:id="rId3"/>
    <p:sldId id="257" r:id="rId4"/>
    <p:sldId id="263" r:id="rId5"/>
    <p:sldId id="266" r:id="rId6"/>
    <p:sldId id="267" r:id="rId7"/>
    <p:sldId id="268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923DD9-F51B-446A-953C-E1F7D95E6AC1}" v="1726" dt="2023-03-16T04:07:28.5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microsoft.com/office/2015/10/relationships/revisionInfo" Target="revisionInfo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4726F-2342-0805-50FC-8E49DE6AD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21E38-65CC-212C-922A-A464E357E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61563-8EC7-553A-AC14-222229D11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7A256-D0F2-0F71-A0F9-4E0C5103A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D49D9-640A-0E60-98C6-EDE0091DC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87465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EACA7-3C2A-DC0E-A1B4-4E7FB8340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2DD9A-5EEA-5635-8B7D-4C1AAEDD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D67F7-915B-3E07-0BF1-8A32DEC9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34B8C-D8F5-09FA-A7E7-B1746A29C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1BBBF-59B7-3338-4935-1DA964BBF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156927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F6F49-6B2D-CDAB-3EB2-EF71B88C0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707C-974A-CFC3-F254-CFD417D88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64219-1FFA-4549-98C1-D1F5536C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5F32C-0245-28EA-0A37-7A8B2189D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BEB71-06B3-E1DC-6D9E-FC697B3B7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807579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EBFF-8300-F4A3-D860-6EE316180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8C4FF-A3B6-599E-BCA3-1700A91758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53AEE-5FEA-316C-C6D4-DC485F545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8E081-7FB7-1DC5-B3C3-B7C2EBEB4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7A04A-4A4F-DD66-9B7C-26774C93E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E61E3C-7C3F-86C2-0914-BAABA133C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462489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16378-5F76-F473-D51C-CCBFB0CA3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8F1F3-1165-8189-4B8D-50F1D93FE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3430F-F564-97CB-3369-49030236C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964600-7FCB-915D-9CA0-40EC0AC04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A23A69-505F-EC93-EC52-3685BC14DA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BAF5D-56AF-2786-8EF1-12D4AFE96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5B68D-E55F-1452-0595-A351D96CC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6881D7-E5F1-D4CC-4195-CF5B478B3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68467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60714-1A8D-16B4-990C-A84CC17BC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C183EE-230B-F27E-E6D7-F44529F17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F2B07-15BC-AB41-2BDC-084C98C8B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5790B0-4183-D3A6-0927-E69C62118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85800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A12AC3-62BB-7B04-3BFF-B5AEBE7AE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B789C4-360C-2839-7C86-5B62792BD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080C8-5E49-5C0B-08E6-5B3AE2A85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109735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5339-2209-5F4C-FB05-291314F4D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866C5-0B23-8FAD-637B-D0946B4A5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8A63A5-FBFF-3AA9-A604-9AAC1D81B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A00D72-9656-4CAE-D211-14D34445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A5E2E-028C-0232-ADD2-15B1C8CD9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9E1AB-AC57-BEC2-DBBA-02FCC273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8558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F7282-AA3E-9C41-3A2C-DD1C5AA7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F9A156-CF98-978B-5EF0-58FD976FB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A7BFA-0219-DE7B-BFEE-E652278D6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10200-55E3-CC51-E02F-27BA099D5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CA29DF-ED38-D9D3-9CC4-0CD5991FA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1527C-B266-FABF-C0AC-BCC52C5BD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477380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CEAC9-6822-BD0D-4BF0-B5851F3F4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3941E3-6EF7-9B85-B3BA-D78B5F596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CCB7F-1454-5C89-4B1D-0ADDAF89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038DF-4C7D-0914-1CE5-761C9FC5A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1B462-9FFF-1A3F-9B33-E5B16E905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0279534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EF12D-E757-F557-3C43-A730EC8B24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D61D04-3E1E-B7AA-7846-2D5BD456F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857CE-FB94-6960-42C4-B9C5CCEF6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6A0AF-368F-98F7-A54B-8AA81C4E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FC29A-7E60-7C63-1F6B-718CBEC48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33171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B4E42-DF2D-451E-4671-F4B995358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A5D94-7041-AE2E-6351-F8C3DC4E7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A3705-A6E6-1AA8-781E-0A73B6BE48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2B374-74FF-8A4D-9D50-4515A65C0E9E}" type="datetimeFigureOut">
              <a:rPr lang="en-JP" smtClean="0"/>
              <a:t>03/15/2023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C33FB-F1E0-7F39-A936-016073FEA4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74EA8-0092-A39D-4DD8-B11ADC3E6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F5A35-466A-0149-8102-57F940778910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9734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Manual for Image Fusion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D27AC-0C20-34D1-367C-227CE2CC8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1857"/>
            <a:ext cx="10515600" cy="58851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Load raster files into QGIS.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Install Image Fusion plugin from zip file (Refer Installation manual).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CCCDC33-7BB7-CBB1-F758-67E3C4E02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939" y="4654459"/>
            <a:ext cx="4101123" cy="1105080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BB039FB9-768D-9362-A8DC-040E0B999ECD}"/>
              </a:ext>
            </a:extLst>
          </p:cNvPr>
          <p:cNvSpPr/>
          <p:nvPr/>
        </p:nvSpPr>
        <p:spPr>
          <a:xfrm>
            <a:off x="7098323" y="5060461"/>
            <a:ext cx="2637690" cy="410307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2 : Click on the icon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50900918-0DA6-C896-096D-F424951AACC2}"/>
              </a:ext>
            </a:extLst>
          </p:cNvPr>
          <p:cNvSpPr/>
          <p:nvPr/>
        </p:nvSpPr>
        <p:spPr>
          <a:xfrm>
            <a:off x="7837558" y="2137267"/>
            <a:ext cx="2706076" cy="43740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1: Load Raster Files</a:t>
            </a:r>
          </a:p>
        </p:txBody>
      </p:sp>
      <p:pic>
        <p:nvPicPr>
          <p:cNvPr id="10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10A4AEC-577F-E487-3E84-7A4C761DA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313" y="500864"/>
            <a:ext cx="2743200" cy="336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89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169EB8-F829-1D03-B54C-76733FEA2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7472"/>
            <a:ext cx="10515600" cy="56994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Image Fusion GUI appears as shown below. </a:t>
            </a:r>
            <a:endParaRPr lang="en-US" dirty="0"/>
          </a:p>
        </p:txBody>
      </p:sp>
      <p:pic>
        <p:nvPicPr>
          <p:cNvPr id="7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B3A4926C-A97F-893A-1A5F-67233AACA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092" y="1110207"/>
            <a:ext cx="5527430" cy="560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36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80699-72F7-87FE-7C82-0F7195395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8164"/>
            <a:ext cx="10515600" cy="572879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3000" b="1" dirty="0">
                <a:cs typeface="Calibri" panose="020F0502020204030204"/>
              </a:rPr>
              <a:t>Image Fusion Prediction </a:t>
            </a:r>
          </a:p>
          <a:p>
            <a:pPr marL="0" indent="0">
              <a:buNone/>
            </a:pPr>
            <a:endParaRPr lang="en-US" b="1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Step 1 : Click on Predict tab.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Step 2 : Load missing pixels file into QGIS. 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Step 3 : Click on Get Layers button. 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Step 4 : Select layer  from combo box.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Step 5 : Click browse button, select 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   output directory and enter output file name.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Step 6: Select Algorithm from combo box.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Step 7 : Enter parameters or use recommended values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Step 8 : Click on submit button to run the program.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              </a:t>
            </a:r>
          </a:p>
          <a:p>
            <a:pPr marL="0" indent="0">
              <a:buNone/>
            </a:pPr>
            <a:endParaRPr lang="en-US" b="1" dirty="0">
              <a:cs typeface="Calibri" panose="020F0502020204030204"/>
            </a:endParaRPr>
          </a:p>
          <a:p>
            <a:pPr marL="0" indent="0">
              <a:buNone/>
            </a:pPr>
            <a:endParaRPr lang="en-US" b="1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71030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73ED2-7596-018B-27DB-8DAF0E229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E46EA3A5-D940-5601-354A-F8E973DB0A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6206" y="272318"/>
            <a:ext cx="6555279" cy="6510336"/>
          </a:xfr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356584AC-DCD3-33C5-4F6E-E559DECF2D10}"/>
              </a:ext>
            </a:extLst>
          </p:cNvPr>
          <p:cNvSpPr/>
          <p:nvPr/>
        </p:nvSpPr>
        <p:spPr>
          <a:xfrm>
            <a:off x="1710591" y="451338"/>
            <a:ext cx="908538" cy="38100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B1FBEC9B-ED77-1C2D-1034-F3C5A2745759}"/>
              </a:ext>
            </a:extLst>
          </p:cNvPr>
          <p:cNvSpPr/>
          <p:nvPr/>
        </p:nvSpPr>
        <p:spPr>
          <a:xfrm>
            <a:off x="8423030" y="644770"/>
            <a:ext cx="1006230" cy="420076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801B331D-6016-D96C-C5E1-428006FA542C}"/>
              </a:ext>
            </a:extLst>
          </p:cNvPr>
          <p:cNvSpPr/>
          <p:nvPr/>
        </p:nvSpPr>
        <p:spPr>
          <a:xfrm rot="-1860000">
            <a:off x="5883030" y="381000"/>
            <a:ext cx="1006230" cy="420076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7EB96E6F-C187-A951-2B1E-71E889EFA40B}"/>
              </a:ext>
            </a:extLst>
          </p:cNvPr>
          <p:cNvSpPr/>
          <p:nvPr/>
        </p:nvSpPr>
        <p:spPr>
          <a:xfrm rot="-1860000">
            <a:off x="5707184" y="2315307"/>
            <a:ext cx="1006230" cy="420076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6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693B9147-72F4-B01C-1474-730C8B60C62A}"/>
              </a:ext>
            </a:extLst>
          </p:cNvPr>
          <p:cNvSpPr/>
          <p:nvPr/>
        </p:nvSpPr>
        <p:spPr>
          <a:xfrm>
            <a:off x="8423029" y="2159000"/>
            <a:ext cx="1006230" cy="420076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5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26B58C4-A781-D1A5-5297-7F5813DB4003}"/>
              </a:ext>
            </a:extLst>
          </p:cNvPr>
          <p:cNvSpPr/>
          <p:nvPr/>
        </p:nvSpPr>
        <p:spPr>
          <a:xfrm>
            <a:off x="4636477" y="4313115"/>
            <a:ext cx="312614" cy="2735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71EE1F5D-60B9-4F26-43F3-93363F7A62E4}"/>
              </a:ext>
            </a:extLst>
          </p:cNvPr>
          <p:cNvSpPr/>
          <p:nvPr/>
        </p:nvSpPr>
        <p:spPr>
          <a:xfrm>
            <a:off x="5765798" y="6203461"/>
            <a:ext cx="1006230" cy="420076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8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D5CEC6F6-85B4-2A3C-372F-A43DA2BEE8D1}"/>
              </a:ext>
            </a:extLst>
          </p:cNvPr>
          <p:cNvSpPr/>
          <p:nvPr/>
        </p:nvSpPr>
        <p:spPr>
          <a:xfrm>
            <a:off x="7641490" y="3526691"/>
            <a:ext cx="1006230" cy="420076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7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653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65027-771E-6987-6875-7098F297A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1059"/>
            <a:ext cx="10515600" cy="55159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Image Fusion Evaluation</a:t>
            </a: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marL="342900" indent="-342900">
              <a:buFont typeface="Arial,Sans-Serif" panose="020B0604020202020204" pitchFamily="34" charset="0"/>
            </a:pPr>
            <a:r>
              <a:rPr lang="en-US" sz="2000" dirty="0">
                <a:ea typeface="+mn-lt"/>
                <a:cs typeface="+mn-lt"/>
              </a:rPr>
              <a:t>Step 1 : Click on Evaluate tab.</a:t>
            </a:r>
          </a:p>
          <a:p>
            <a:pPr marL="342900" indent="-342900">
              <a:buFont typeface="Arial,Sans-Serif" panose="020B0604020202020204" pitchFamily="34" charset="0"/>
            </a:pPr>
            <a:r>
              <a:rPr lang="en-US" sz="2000" dirty="0">
                <a:ea typeface="+mn-lt"/>
                <a:cs typeface="+mn-lt"/>
              </a:rPr>
              <a:t>Step 2 : Load predicted file into QGIS. </a:t>
            </a:r>
          </a:p>
          <a:p>
            <a:pPr marL="342900" indent="-342900">
              <a:buFont typeface="Arial,Sans-Serif" panose="020B0604020202020204" pitchFamily="34" charset="0"/>
            </a:pPr>
            <a:r>
              <a:rPr lang="en-US" sz="2000" dirty="0">
                <a:ea typeface="+mn-lt"/>
                <a:cs typeface="+mn-lt"/>
              </a:rPr>
              <a:t>Step 3 : Click on Get Layers button. </a:t>
            </a:r>
          </a:p>
          <a:p>
            <a:pPr marL="342900" indent="-342900">
              <a:buFont typeface="Arial,Sans-Serif" panose="020B0604020202020204" pitchFamily="34" charset="0"/>
            </a:pPr>
            <a:r>
              <a:rPr lang="en-US" sz="2000" dirty="0">
                <a:ea typeface="+mn-lt"/>
                <a:cs typeface="+mn-lt"/>
              </a:rPr>
              <a:t>Step 4 : Select ground truth and predicted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      layers  from combo box.</a:t>
            </a:r>
            <a:endParaRPr lang="en-US" dirty="0">
              <a:cs typeface="Calibri" panose="020F0502020204030204"/>
            </a:endParaRPr>
          </a:p>
          <a:p>
            <a:pPr marL="342900" indent="-342900">
              <a:buFont typeface="Arial,Sans-Serif" panose="020B0604020202020204" pitchFamily="34" charset="0"/>
            </a:pPr>
            <a:r>
              <a:rPr lang="en-US" sz="2000" dirty="0">
                <a:ea typeface="+mn-lt"/>
                <a:cs typeface="+mn-lt"/>
              </a:rPr>
              <a:t>Step 5 : Click browse button, select output 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     directory and enter output file name.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,Sans-Serif" panose="020B0604020202020204" pitchFamily="34" charset="0"/>
            </a:pPr>
            <a:r>
              <a:rPr lang="en-US" sz="2000" dirty="0">
                <a:ea typeface="+mn-lt"/>
                <a:cs typeface="+mn-lt"/>
              </a:rPr>
              <a:t>Step 6 : Click on submit button.</a:t>
            </a:r>
            <a:endParaRPr lang="en-US" sz="2000" dirty="0"/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9D14647-EA7C-2418-30EA-7BB9D0B7C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600" y="1419879"/>
            <a:ext cx="6211275" cy="3386741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EA0C8A49-43F3-2EE9-5FBC-E122EDC39D7F}"/>
              </a:ext>
            </a:extLst>
          </p:cNvPr>
          <p:cNvSpPr/>
          <p:nvPr/>
        </p:nvSpPr>
        <p:spPr>
          <a:xfrm>
            <a:off x="6643076" y="1543538"/>
            <a:ext cx="908538" cy="361461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B304A1ED-A246-E38B-9DB9-0EFEF1C65703}"/>
              </a:ext>
            </a:extLst>
          </p:cNvPr>
          <p:cNvSpPr/>
          <p:nvPr/>
        </p:nvSpPr>
        <p:spPr>
          <a:xfrm>
            <a:off x="10921999" y="2285999"/>
            <a:ext cx="908538" cy="361461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3F0B1D2F-AA8E-47E3-16C3-DE0D602D2DD4}"/>
              </a:ext>
            </a:extLst>
          </p:cNvPr>
          <p:cNvSpPr/>
          <p:nvPr/>
        </p:nvSpPr>
        <p:spPr>
          <a:xfrm>
            <a:off x="10921999" y="3673229"/>
            <a:ext cx="908538" cy="361461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5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CB7A0D01-7DA4-F3B5-5C4A-43A053A549FA}"/>
              </a:ext>
            </a:extLst>
          </p:cNvPr>
          <p:cNvSpPr/>
          <p:nvPr/>
        </p:nvSpPr>
        <p:spPr>
          <a:xfrm>
            <a:off x="8850922" y="2285998"/>
            <a:ext cx="908538" cy="361461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81937667-D2AC-DF33-1D24-56BEC169ADCC}"/>
              </a:ext>
            </a:extLst>
          </p:cNvPr>
          <p:cNvSpPr/>
          <p:nvPr/>
        </p:nvSpPr>
        <p:spPr>
          <a:xfrm>
            <a:off x="9065844" y="4298459"/>
            <a:ext cx="908538" cy="361461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cs typeface="Calibri"/>
              </a:rPr>
              <a:t>Step 6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164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1408755233">
            <a:hlinkClick r:id="" action="ppaction://media"/>
            <a:extLst>
              <a:ext uri="{FF2B5EF4-FFF2-40B4-BE49-F238E27FC236}">
                <a16:creationId xmlns:a16="http://schemas.microsoft.com/office/drawing/2014/main" id="{4DDA9543-E048-C0BA-DBF4-6615544329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99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4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office theme</vt:lpstr>
      <vt:lpstr>Office Theme</vt:lpstr>
      <vt:lpstr>Manual for Image Fusion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628</cp:revision>
  <dcterms:created xsi:type="dcterms:W3CDTF">2013-07-15T20:26:40Z</dcterms:created>
  <dcterms:modified xsi:type="dcterms:W3CDTF">2023-03-16T04:07:45Z</dcterms:modified>
</cp:coreProperties>
</file>

<file path=docProps/thumbnail.jpeg>
</file>